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Comfortaa Light"/>
      <p:regular r:id="rId28"/>
      <p:bold r:id="rId29"/>
    </p:embeddedFont>
    <p:embeddedFont>
      <p:font typeface="Comfortaa SemiBold"/>
      <p:regular r:id="rId30"/>
      <p:bold r:id="rId31"/>
    </p:embeddedFont>
    <p:embeddedFont>
      <p:font typeface="Nunito"/>
      <p:regular r:id="rId32"/>
      <p:bold r:id="rId33"/>
      <p:italic r:id="rId34"/>
      <p:boldItalic r:id="rId35"/>
    </p:embeddedFont>
    <p:embeddedFont>
      <p:font typeface="Maven Pro"/>
      <p:regular r:id="rId36"/>
      <p:bold r:id="rId37"/>
    </p:embeddedFont>
    <p:embeddedFont>
      <p:font typeface="Merriweather Black"/>
      <p:bold r:id="rId38"/>
      <p:boldItalic r:id="rId39"/>
    </p:embeddedFont>
    <p:embeddedFont>
      <p:font typeface="Bree Serif"/>
      <p:regular r:id="rId40"/>
    </p:embeddedFont>
    <p:embeddedFont>
      <p:font typeface="Comfortaa Medium"/>
      <p:regular r:id="rId41"/>
      <p:bold r:id="rId42"/>
    </p:embeddedFont>
    <p:embeddedFont>
      <p:font typeface="Comfortaa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59A3D08-BAAF-4B6F-B69A-0DB21339D958}">
  <a:tblStyle styleId="{D59A3D08-BAAF-4B6F-B69A-0DB21339D9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reeSerif-regular.fntdata"/><Relationship Id="rId20" Type="http://schemas.openxmlformats.org/officeDocument/2006/relationships/slide" Target="slides/slide14.xml"/><Relationship Id="rId42" Type="http://schemas.openxmlformats.org/officeDocument/2006/relationships/font" Target="fonts/ComfortaaMedium-bold.fntdata"/><Relationship Id="rId41" Type="http://schemas.openxmlformats.org/officeDocument/2006/relationships/font" Target="fonts/ComfortaaMedium-regular.fntdata"/><Relationship Id="rId22" Type="http://schemas.openxmlformats.org/officeDocument/2006/relationships/slide" Target="slides/slide16.xml"/><Relationship Id="rId44" Type="http://schemas.openxmlformats.org/officeDocument/2006/relationships/font" Target="fonts/Comfortaa-bold.fntdata"/><Relationship Id="rId21" Type="http://schemas.openxmlformats.org/officeDocument/2006/relationships/slide" Target="slides/slide15.xml"/><Relationship Id="rId43" Type="http://schemas.openxmlformats.org/officeDocument/2006/relationships/font" Target="fonts/Comfortaa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ComfortaaLight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omfortaa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omfortaaSemiBold-bold.fntdata"/><Relationship Id="rId30" Type="http://schemas.openxmlformats.org/officeDocument/2006/relationships/font" Target="fonts/ComfortaaSemiBold-regular.fntdata"/><Relationship Id="rId11" Type="http://schemas.openxmlformats.org/officeDocument/2006/relationships/slide" Target="slides/slide5.xml"/><Relationship Id="rId33" Type="http://schemas.openxmlformats.org/officeDocument/2006/relationships/font" Target="fonts/Nunito-bold.fntdata"/><Relationship Id="rId10" Type="http://schemas.openxmlformats.org/officeDocument/2006/relationships/slide" Target="slides/slide4.xml"/><Relationship Id="rId32" Type="http://schemas.openxmlformats.org/officeDocument/2006/relationships/font" Target="fonts/Nunito-regular.fntdata"/><Relationship Id="rId13" Type="http://schemas.openxmlformats.org/officeDocument/2006/relationships/slide" Target="slides/slide7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6.xml"/><Relationship Id="rId34" Type="http://schemas.openxmlformats.org/officeDocument/2006/relationships/font" Target="fonts/Nunito-italic.fntdata"/><Relationship Id="rId15" Type="http://schemas.openxmlformats.org/officeDocument/2006/relationships/slide" Target="slides/slide9.xml"/><Relationship Id="rId37" Type="http://schemas.openxmlformats.org/officeDocument/2006/relationships/font" Target="fonts/MavenPro-bold.fntdata"/><Relationship Id="rId14" Type="http://schemas.openxmlformats.org/officeDocument/2006/relationships/slide" Target="slides/slide8.xml"/><Relationship Id="rId36" Type="http://schemas.openxmlformats.org/officeDocument/2006/relationships/font" Target="fonts/MavenPro-regular.fntdata"/><Relationship Id="rId17" Type="http://schemas.openxmlformats.org/officeDocument/2006/relationships/slide" Target="slides/slide11.xml"/><Relationship Id="rId39" Type="http://schemas.openxmlformats.org/officeDocument/2006/relationships/font" Target="fonts/MerriweatherBlack-boldItalic.fntdata"/><Relationship Id="rId16" Type="http://schemas.openxmlformats.org/officeDocument/2006/relationships/slide" Target="slides/slide10.xml"/><Relationship Id="rId38" Type="http://schemas.openxmlformats.org/officeDocument/2006/relationships/font" Target="fonts/MerriweatherBlack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a720c8181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a720c8181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a09e24b53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a09e24b53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a720c8181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a720c8181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a720c8181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a720c8181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a720c8181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a720c8181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7f82417f9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7f82417f9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a720c8181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a720c8181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a720c8181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a720c8181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a720c8181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a720c8181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7f82417f9f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7f82417f9f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848d1b279d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848d1b279d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7f82417f9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7f82417f9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848d1b279d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848d1b279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848d1b279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848d1b279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a720c8181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a720c8181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a720c8181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a720c8181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a720c8181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a720c8181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a720c8181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a720c8181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a720c8181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a720c8181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a720c8181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a720c8181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Moxi3231/song-year-prediction.gi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towardsdatascience.com/logistic-regression-detailed-overview-46c4da4303bc" TargetMode="External"/><Relationship Id="rId4" Type="http://schemas.openxmlformats.org/officeDocument/2006/relationships/hyperlink" Target="https://datagy.io/sklearn-decision-tree-classifier/" TargetMode="External"/><Relationship Id="rId5" Type="http://schemas.openxmlformats.org/officeDocument/2006/relationships/hyperlink" Target="https://archive.ics.uci.edu/ml/datasets/YearPredictionMSD" TargetMode="External"/><Relationship Id="rId6" Type="http://schemas.openxmlformats.org/officeDocument/2006/relationships/hyperlink" Target="https://www.geeksforgeeks.org/random-forest-classifier-using-scikit-learn/" TargetMode="External"/><Relationship Id="rId7" Type="http://schemas.openxmlformats.org/officeDocument/2006/relationships/hyperlink" Target="https://towardsdatascience.com/principal-component-analysis-pca-explained-visually-with-zero-math-1cbf392b9e7d" TargetMode="External"/><Relationship Id="rId8" Type="http://schemas.openxmlformats.org/officeDocument/2006/relationships/hyperlink" Target="https://www.wgu.edu/blog/neural-networks-deep-learning-explained2003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hyperlink" Target="https://github.com/raghav1810/Music-analysis-and-Year-prediction/blob/master/release-year-prediction-on-msd.ipynb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06850" y="1414588"/>
            <a:ext cx="7530300" cy="13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200">
                <a:latin typeface="Merriweather Black"/>
                <a:ea typeface="Merriweather Black"/>
                <a:cs typeface="Merriweather Black"/>
                <a:sym typeface="Merriweather Black"/>
              </a:rPr>
              <a:t>SONG RELEASE YEAR PREDICTION</a:t>
            </a:r>
            <a:endParaRPr b="0" sz="320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699300" y="2762200"/>
            <a:ext cx="4662300" cy="18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omfortaa"/>
                <a:ea typeface="Comfortaa"/>
                <a:cs typeface="Comfortaa"/>
                <a:sym typeface="Comfortaa"/>
              </a:rPr>
              <a:t>Presented by: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Charanveer Singh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Hongjin Cheng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Moxank Prakashbhai Patel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Xinyu He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omfortaa"/>
                <a:ea typeface="Comfortaa"/>
                <a:cs typeface="Comfortaa"/>
                <a:sym typeface="Comfortaa"/>
              </a:rPr>
              <a:t>Group No: </a:t>
            </a:r>
            <a:r>
              <a:rPr lang="en-GB" u="sng">
                <a:latin typeface="Comfortaa Light"/>
                <a:ea typeface="Comfortaa Light"/>
                <a:cs typeface="Comfortaa Light"/>
                <a:sym typeface="Comfortaa Light"/>
              </a:rPr>
              <a:t>10</a:t>
            </a:r>
            <a:endParaRPr u="sng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824000" y="768950"/>
            <a:ext cx="497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CMPE 255 PROJECT PRESENTATION</a:t>
            </a:r>
            <a:endParaRPr b="1" sz="1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920"/>
              <a:t>1.5 Training/Testing Split</a:t>
            </a:r>
            <a:endParaRPr sz="2920"/>
          </a:p>
        </p:txBody>
      </p:sp>
      <p:sp>
        <p:nvSpPr>
          <p:cNvPr id="350" name="Google Shape;350;p22"/>
          <p:cNvSpPr txBox="1"/>
          <p:nvPr/>
        </p:nvSpPr>
        <p:spPr>
          <a:xfrm>
            <a:off x="1303800" y="1534675"/>
            <a:ext cx="3403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mfortaa"/>
              <a:buChar char="●"/>
            </a:pPr>
            <a:r>
              <a:rPr lang="en-GB" sz="13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The data was </a:t>
            </a:r>
            <a:r>
              <a:rPr lang="en-GB" sz="13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splitted</a:t>
            </a:r>
            <a:r>
              <a:rPr lang="en-GB" sz="13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into two parts.</a:t>
            </a:r>
            <a:endParaRPr sz="1300"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mfortaa"/>
              <a:buChar char="●"/>
            </a:pPr>
            <a:r>
              <a:rPr lang="en-GB" sz="13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One for </a:t>
            </a:r>
            <a:r>
              <a:rPr lang="en-GB" sz="13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training</a:t>
            </a:r>
            <a:r>
              <a:rPr lang="en-GB" sz="13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and other for testing.</a:t>
            </a:r>
            <a:endParaRPr sz="1300"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mfortaa"/>
              <a:buChar char="●"/>
            </a:pPr>
            <a:r>
              <a:rPr lang="en-GB" sz="13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Test Data was used to evaluate the performance of the models.</a:t>
            </a:r>
            <a:endParaRPr sz="1300"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51" name="Google Shape;351;p22"/>
          <p:cNvPicPr preferRelativeResize="0"/>
          <p:nvPr/>
        </p:nvPicPr>
        <p:blipFill rotWithShape="1">
          <a:blip r:embed="rId3">
            <a:alphaModFix/>
          </a:blip>
          <a:srcRect b="18198" l="16894" r="26563" t="22231"/>
          <a:stretch/>
        </p:blipFill>
        <p:spPr>
          <a:xfrm>
            <a:off x="4829138" y="1505438"/>
            <a:ext cx="3802527" cy="25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2"/>
          <p:cNvSpPr txBox="1"/>
          <p:nvPr/>
        </p:nvSpPr>
        <p:spPr>
          <a:xfrm>
            <a:off x="6040565" y="4095250"/>
            <a:ext cx="1379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Bree Serif"/>
                <a:ea typeface="Bree Serif"/>
                <a:cs typeface="Bree Serif"/>
                <a:sym typeface="Bree Serif"/>
              </a:rPr>
              <a:t>Figure 6: Train/Test Split</a:t>
            </a:r>
            <a:endParaRPr sz="2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1.6 Balancing Dataset</a:t>
            </a:r>
            <a:endParaRPr/>
          </a:p>
        </p:txBody>
      </p:sp>
      <p:sp>
        <p:nvSpPr>
          <p:cNvPr id="358" name="Google Shape;358;p23"/>
          <p:cNvSpPr txBox="1"/>
          <p:nvPr>
            <p:ph idx="1" type="body"/>
          </p:nvPr>
        </p:nvSpPr>
        <p:spPr>
          <a:xfrm>
            <a:off x="1303800" y="1517875"/>
            <a:ext cx="4260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SMOTE + ENN (Edited Nearest Neighbor)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The size of the dataset after </a:t>
            </a:r>
            <a:r>
              <a:rPr lang="en-GB"/>
              <a:t>balancing</a:t>
            </a:r>
            <a:r>
              <a:rPr lang="en-GB"/>
              <a:t> is: 1448414 </a:t>
            </a:r>
            <a:endParaRPr/>
          </a:p>
        </p:txBody>
      </p:sp>
      <p:pic>
        <p:nvPicPr>
          <p:cNvPr id="359" name="Google Shape;359;p23"/>
          <p:cNvPicPr preferRelativeResize="0"/>
          <p:nvPr/>
        </p:nvPicPr>
        <p:blipFill rotWithShape="1">
          <a:blip r:embed="rId3">
            <a:alphaModFix/>
          </a:blip>
          <a:srcRect b="24803" l="18294" r="49296" t="39708"/>
          <a:stretch/>
        </p:blipFill>
        <p:spPr>
          <a:xfrm>
            <a:off x="1933900" y="2425350"/>
            <a:ext cx="2578550" cy="182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450" y="2231375"/>
            <a:ext cx="287655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3"/>
          <p:cNvSpPr txBox="1"/>
          <p:nvPr/>
        </p:nvSpPr>
        <p:spPr>
          <a:xfrm>
            <a:off x="3511350" y="4250675"/>
            <a:ext cx="337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Nunito"/>
                <a:ea typeface="Nunito"/>
                <a:cs typeface="Nunito"/>
                <a:sym typeface="Nunito"/>
              </a:rPr>
              <a:t>Figure 6: Class distribution in balanced dataset</a:t>
            </a:r>
            <a:endParaRPr b="1" sz="7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"/>
          <p:cNvSpPr txBox="1"/>
          <p:nvPr>
            <p:ph type="title"/>
          </p:nvPr>
        </p:nvSpPr>
        <p:spPr>
          <a:xfrm>
            <a:off x="1303800" y="598575"/>
            <a:ext cx="70305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20">
                <a:solidFill>
                  <a:schemeClr val="accent1"/>
                </a:solidFill>
              </a:rPr>
              <a:t>Part Two:Model and Model Performance</a:t>
            </a:r>
            <a:endParaRPr sz="2720">
              <a:solidFill>
                <a:schemeClr val="accent1"/>
              </a:solidFill>
            </a:endParaRPr>
          </a:p>
        </p:txBody>
      </p:sp>
      <p:sp>
        <p:nvSpPr>
          <p:cNvPr id="367" name="Google Shape;367;p24"/>
          <p:cNvSpPr txBox="1"/>
          <p:nvPr>
            <p:ph idx="1" type="body"/>
          </p:nvPr>
        </p:nvSpPr>
        <p:spPr>
          <a:xfrm>
            <a:off x="1303800" y="1373875"/>
            <a:ext cx="3520500" cy="27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2.1 Logistic Regression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2.2 Decision Tree Classifier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2.3 Random Forest Classifier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2.4 Neural Network Model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2.5 Model Performance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"/>
          <p:cNvSpPr txBox="1"/>
          <p:nvPr>
            <p:ph type="title"/>
          </p:nvPr>
        </p:nvSpPr>
        <p:spPr>
          <a:xfrm>
            <a:off x="1303800" y="5836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100"/>
              <a:t>2.1 Logistic Regression</a:t>
            </a:r>
            <a:endParaRPr sz="3100"/>
          </a:p>
        </p:txBody>
      </p:sp>
      <p:pic>
        <p:nvPicPr>
          <p:cNvPr id="373" name="Google Shape;3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900" y="2824750"/>
            <a:ext cx="3277249" cy="15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5"/>
          <p:cNvSpPr txBox="1"/>
          <p:nvPr/>
        </p:nvSpPr>
        <p:spPr>
          <a:xfrm>
            <a:off x="1336238" y="1402050"/>
            <a:ext cx="3792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Used for prediction/classification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Types: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Char char="○"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Binary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Char char="○"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Multinomial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Char char="○"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Ordinal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Char char="●"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RMSE: 9521.48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75" name="Google Shape;375;p25"/>
          <p:cNvPicPr preferRelativeResize="0"/>
          <p:nvPr/>
        </p:nvPicPr>
        <p:blipFill rotWithShape="1">
          <a:blip r:embed="rId4">
            <a:alphaModFix/>
          </a:blip>
          <a:srcRect b="7347" l="0" r="0" t="0"/>
          <a:stretch/>
        </p:blipFill>
        <p:spPr>
          <a:xfrm>
            <a:off x="1551239" y="2824750"/>
            <a:ext cx="3362575" cy="15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5"/>
          <p:cNvSpPr txBox="1"/>
          <p:nvPr/>
        </p:nvSpPr>
        <p:spPr>
          <a:xfrm>
            <a:off x="3931199" y="4450675"/>
            <a:ext cx="1775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Bree Serif"/>
                <a:ea typeface="Bree Serif"/>
                <a:cs typeface="Bree Serif"/>
                <a:sym typeface="Bree Serif"/>
              </a:rPr>
              <a:t>Figure 7: Logistic Regression Model</a:t>
            </a:r>
            <a:endParaRPr sz="7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/>
          <p:nvPr>
            <p:ph type="title"/>
          </p:nvPr>
        </p:nvSpPr>
        <p:spPr>
          <a:xfrm>
            <a:off x="1303800" y="598575"/>
            <a:ext cx="70329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en-GB" sz="3100"/>
              <a:t>2.2 Decision Tree Classifier</a:t>
            </a:r>
            <a:endParaRPr sz="3100"/>
          </a:p>
        </p:txBody>
      </p:sp>
      <p:sp>
        <p:nvSpPr>
          <p:cNvPr id="382" name="Google Shape;382;p26"/>
          <p:cNvSpPr txBox="1"/>
          <p:nvPr>
            <p:ph idx="1" type="body"/>
          </p:nvPr>
        </p:nvSpPr>
        <p:spPr>
          <a:xfrm>
            <a:off x="1303800" y="1235350"/>
            <a:ext cx="40410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467" lvl="0" marL="457200" rtl="0" algn="l">
              <a:spcBef>
                <a:spcPts val="0"/>
              </a:spcBef>
              <a:spcAft>
                <a:spcPts val="0"/>
              </a:spcAft>
              <a:buSzPts val="1305"/>
              <a:buFont typeface="Comfortaa"/>
              <a:buChar char="●"/>
            </a:pPr>
            <a:r>
              <a:rPr lang="en-GB" sz="1305">
                <a:latin typeface="Comfortaa"/>
                <a:ea typeface="Comfortaa"/>
                <a:cs typeface="Comfortaa"/>
                <a:sym typeface="Comfortaa"/>
              </a:rPr>
              <a:t>Supervised ML Model</a:t>
            </a:r>
            <a:endParaRPr sz="1305">
              <a:latin typeface="Comfortaa"/>
              <a:ea typeface="Comfortaa"/>
              <a:cs typeface="Comfortaa"/>
              <a:sym typeface="Comfortaa"/>
            </a:endParaRPr>
          </a:p>
          <a:p>
            <a:pPr indent="-311467" lvl="0" marL="457200" rtl="0" algn="l">
              <a:spcBef>
                <a:spcPts val="0"/>
              </a:spcBef>
              <a:spcAft>
                <a:spcPts val="0"/>
              </a:spcAft>
              <a:buSzPts val="1305"/>
              <a:buFont typeface="Comfortaa"/>
              <a:buChar char="●"/>
            </a:pPr>
            <a:r>
              <a:rPr lang="en-GB" sz="1305">
                <a:latin typeface="Comfortaa"/>
                <a:ea typeface="Comfortaa"/>
                <a:cs typeface="Comfortaa"/>
                <a:sym typeface="Comfortaa"/>
              </a:rPr>
              <a:t>Used for both classification/Regression</a:t>
            </a:r>
            <a:endParaRPr sz="1305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83" name="Google Shape;3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225" y="2122275"/>
            <a:ext cx="3293201" cy="17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9636" y="2122275"/>
            <a:ext cx="2557588" cy="17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6"/>
          <p:cNvSpPr txBox="1"/>
          <p:nvPr/>
        </p:nvSpPr>
        <p:spPr>
          <a:xfrm>
            <a:off x="3701803" y="3934500"/>
            <a:ext cx="1379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Bree Serif"/>
                <a:ea typeface="Bree Serif"/>
                <a:cs typeface="Bree Serif"/>
                <a:sym typeface="Bree Serif"/>
              </a:rPr>
              <a:t>Figure 8: Decision Tree Model</a:t>
            </a:r>
            <a:endParaRPr sz="7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7"/>
          <p:cNvSpPr txBox="1"/>
          <p:nvPr>
            <p:ph type="title"/>
          </p:nvPr>
        </p:nvSpPr>
        <p:spPr>
          <a:xfrm>
            <a:off x="1303800" y="598575"/>
            <a:ext cx="70329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en-GB" sz="3100"/>
              <a:t>2.3 Random Forest Classifier</a:t>
            </a:r>
            <a:endParaRPr sz="3100"/>
          </a:p>
        </p:txBody>
      </p:sp>
      <p:sp>
        <p:nvSpPr>
          <p:cNvPr id="391" name="Google Shape;391;p27"/>
          <p:cNvSpPr txBox="1"/>
          <p:nvPr>
            <p:ph idx="1" type="body"/>
          </p:nvPr>
        </p:nvSpPr>
        <p:spPr>
          <a:xfrm>
            <a:off x="1303800" y="1235350"/>
            <a:ext cx="4041000" cy="14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467" lvl="0" marL="457200" rtl="0" algn="l">
              <a:spcBef>
                <a:spcPts val="0"/>
              </a:spcBef>
              <a:spcAft>
                <a:spcPts val="0"/>
              </a:spcAft>
              <a:buSzPts val="1305"/>
              <a:buFont typeface="Comfortaa"/>
              <a:buChar char="●"/>
            </a:pPr>
            <a:r>
              <a:rPr lang="en-GB" sz="1305">
                <a:latin typeface="Comfortaa"/>
                <a:ea typeface="Comfortaa"/>
                <a:cs typeface="Comfortaa"/>
                <a:sym typeface="Comfortaa"/>
              </a:rPr>
              <a:t>Supervised ML Model</a:t>
            </a:r>
            <a:endParaRPr sz="1305">
              <a:latin typeface="Comfortaa"/>
              <a:ea typeface="Comfortaa"/>
              <a:cs typeface="Comfortaa"/>
              <a:sym typeface="Comfortaa"/>
            </a:endParaRPr>
          </a:p>
          <a:p>
            <a:pPr indent="-311467" lvl="0" marL="457200" rtl="0" algn="l">
              <a:spcBef>
                <a:spcPts val="0"/>
              </a:spcBef>
              <a:spcAft>
                <a:spcPts val="0"/>
              </a:spcAft>
              <a:buSzPts val="1305"/>
              <a:buFont typeface="Comfortaa"/>
              <a:buChar char="●"/>
            </a:pPr>
            <a:r>
              <a:rPr lang="en-GB" sz="1305">
                <a:latin typeface="Comfortaa"/>
                <a:ea typeface="Comfortaa"/>
                <a:cs typeface="Comfortaa"/>
                <a:sym typeface="Comfortaa"/>
              </a:rPr>
              <a:t>Used for both classification/Regression</a:t>
            </a:r>
            <a:endParaRPr sz="1305">
              <a:latin typeface="Comfortaa"/>
              <a:ea typeface="Comfortaa"/>
              <a:cs typeface="Comfortaa"/>
              <a:sym typeface="Comfortaa"/>
            </a:endParaRPr>
          </a:p>
          <a:p>
            <a:pPr indent="-311467" lvl="0" marL="457200" rtl="0" algn="l">
              <a:spcBef>
                <a:spcPts val="0"/>
              </a:spcBef>
              <a:spcAft>
                <a:spcPts val="0"/>
              </a:spcAft>
              <a:buSzPts val="1305"/>
              <a:buFont typeface="Comfortaa"/>
              <a:buChar char="●"/>
            </a:pPr>
            <a:r>
              <a:rPr lang="en-GB" sz="1305">
                <a:latin typeface="Comfortaa"/>
                <a:ea typeface="Comfortaa"/>
                <a:cs typeface="Comfortaa"/>
                <a:sym typeface="Comfortaa"/>
              </a:rPr>
              <a:t>Creates a set of decision trees from randomly selected subset of training set</a:t>
            </a:r>
            <a:endParaRPr sz="1305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92" name="Google Shape;3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950" y="2837063"/>
            <a:ext cx="3169026" cy="14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1100" y="2643000"/>
            <a:ext cx="2240051" cy="18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7"/>
          <p:cNvSpPr txBox="1"/>
          <p:nvPr/>
        </p:nvSpPr>
        <p:spPr>
          <a:xfrm>
            <a:off x="3637925" y="4420850"/>
            <a:ext cx="1598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Bree Serif"/>
                <a:ea typeface="Bree Serif"/>
                <a:cs typeface="Bree Serif"/>
                <a:sym typeface="Bree Serif"/>
              </a:rPr>
              <a:t>Figure 9: Random Forest Model</a:t>
            </a:r>
            <a:endParaRPr sz="7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100"/>
              <a:t>2.4 Neutral Network Model</a:t>
            </a:r>
            <a:endParaRPr sz="3100"/>
          </a:p>
        </p:txBody>
      </p:sp>
      <p:pic>
        <p:nvPicPr>
          <p:cNvPr id="400" name="Google Shape;4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300" y="1295650"/>
            <a:ext cx="1962700" cy="2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8"/>
          <p:cNvSpPr txBox="1"/>
          <p:nvPr/>
        </p:nvSpPr>
        <p:spPr>
          <a:xfrm>
            <a:off x="4477375" y="4213875"/>
            <a:ext cx="1542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Bree Serif"/>
                <a:ea typeface="Bree Serif"/>
                <a:cs typeface="Bree Serif"/>
                <a:sym typeface="Bree Serif"/>
              </a:rPr>
              <a:t>Figure 10: Neural Network Model</a:t>
            </a:r>
            <a:endParaRPr sz="7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02" name="Google Shape;402;p28"/>
          <p:cNvSpPr txBox="1"/>
          <p:nvPr/>
        </p:nvSpPr>
        <p:spPr>
          <a:xfrm>
            <a:off x="169625" y="2919700"/>
            <a:ext cx="3908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Loss Function: Categorical Cross Entropy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Metrics: Recall, Precision, Accuracy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Employed K-Fold Cross Validation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To deal with imbalance dataset SMOTE + ENN was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employed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too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100"/>
              <a:t>2.4 Neutral Network Performance</a:t>
            </a:r>
            <a:endParaRPr sz="3100"/>
          </a:p>
        </p:txBody>
      </p:sp>
      <p:pic>
        <p:nvPicPr>
          <p:cNvPr id="408" name="Google Shape;4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8" y="2071580"/>
            <a:ext cx="2623714" cy="1975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2605" y="2089680"/>
            <a:ext cx="2575653" cy="193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995" y="2071575"/>
            <a:ext cx="2666880" cy="1975621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9"/>
          <p:cNvSpPr txBox="1"/>
          <p:nvPr/>
        </p:nvSpPr>
        <p:spPr>
          <a:xfrm>
            <a:off x="926009" y="4065309"/>
            <a:ext cx="169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Figure 11: Loss of the model during the epochs</a:t>
            </a:r>
            <a:endParaRPr sz="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12" name="Google Shape;412;p29"/>
          <p:cNvSpPr txBox="1"/>
          <p:nvPr/>
        </p:nvSpPr>
        <p:spPr>
          <a:xfrm>
            <a:off x="4005290" y="3972899"/>
            <a:ext cx="16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Figure 12: Precision vs Precision of </a:t>
            </a: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validation</a:t>
            </a: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 dataset of model during the training</a:t>
            </a:r>
            <a:endParaRPr sz="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13" name="Google Shape;413;p29"/>
          <p:cNvSpPr txBox="1"/>
          <p:nvPr/>
        </p:nvSpPr>
        <p:spPr>
          <a:xfrm>
            <a:off x="7015009" y="4019110"/>
            <a:ext cx="133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Figure 13: Recall vs Validation recall of model during the </a:t>
            </a: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training</a:t>
            </a:r>
            <a:endParaRPr sz="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14" name="Google Shape;414;p29"/>
          <p:cNvSpPr txBox="1"/>
          <p:nvPr/>
        </p:nvSpPr>
        <p:spPr>
          <a:xfrm>
            <a:off x="1303800" y="1414700"/>
            <a:ext cx="477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Char char="●"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Precision of Model on train dataset: 94%, Recall: 88%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Char char="●"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Precision of Model on validation dataset: 90%,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Recall: 85%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100"/>
              <a:t>2.4 Model Performance</a:t>
            </a:r>
            <a:endParaRPr sz="3100"/>
          </a:p>
        </p:txBody>
      </p:sp>
      <p:graphicFrame>
        <p:nvGraphicFramePr>
          <p:cNvPr id="420" name="Google Shape;420;p30"/>
          <p:cNvGraphicFramePr/>
          <p:nvPr/>
        </p:nvGraphicFramePr>
        <p:xfrm>
          <a:off x="1189525" y="179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{D59A3D08-BAAF-4B6F-B69A-0DB21339D958}</a:tableStyleId>
              </a:tblPr>
              <a:tblGrid>
                <a:gridCol w="3382475"/>
                <a:gridCol w="3382475"/>
              </a:tblGrid>
              <a:tr h="36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u="sng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Model</a:t>
                      </a:r>
                      <a:endParaRPr b="1" i="1" u="sng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u="sng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Accuracy Score</a:t>
                      </a:r>
                      <a:endParaRPr b="1" i="1" u="sng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6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Logistic Regression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10%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6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Random Forest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30%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6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Decision Tree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7%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6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Neural Network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88%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1" name="Google Shape;421;p30"/>
          <p:cNvSpPr txBox="1"/>
          <p:nvPr/>
        </p:nvSpPr>
        <p:spPr>
          <a:xfrm>
            <a:off x="3950550" y="3817100"/>
            <a:ext cx="124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Table 1: Model Performance</a:t>
            </a:r>
            <a:endParaRPr sz="6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Github Link</a:t>
            </a:r>
            <a:endParaRPr sz="3100"/>
          </a:p>
        </p:txBody>
      </p:sp>
      <p:sp>
        <p:nvSpPr>
          <p:cNvPr id="427" name="Google Shape;427;p31"/>
          <p:cNvSpPr txBox="1"/>
          <p:nvPr>
            <p:ph idx="1" type="body"/>
          </p:nvPr>
        </p:nvSpPr>
        <p:spPr>
          <a:xfrm>
            <a:off x="1303800" y="1670725"/>
            <a:ext cx="70305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3" u="sng">
                <a:solidFill>
                  <a:schemeClr val="hlink"/>
                </a:solidFill>
                <a:hlinkClick r:id="rId3"/>
              </a:rPr>
              <a:t>https://github.com/Moxi3231/song-year-prediction.git</a:t>
            </a:r>
            <a:endParaRPr sz="232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Dataset Description</a:t>
            </a:r>
            <a:endParaRPr sz="3100"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124700" y="1405200"/>
            <a:ext cx="6894600" cy="23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fortaa Medium"/>
              <a:buChar char="●"/>
            </a:pPr>
            <a:r>
              <a:rPr b="1" lang="en-GB" sz="1500" u="sng">
                <a:latin typeface="Comfortaa"/>
                <a:ea typeface="Comfortaa"/>
                <a:cs typeface="Comfortaa"/>
                <a:sym typeface="Comfortaa"/>
              </a:rPr>
              <a:t>Name:</a:t>
            </a:r>
            <a:r>
              <a:rPr b="1" i="1" lang="en-GB" sz="150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1500">
                <a:latin typeface="Comfortaa Medium"/>
                <a:ea typeface="Comfortaa Medium"/>
                <a:cs typeface="Comfortaa Medium"/>
                <a:sym typeface="Comfortaa Medium"/>
              </a:rPr>
              <a:t>Year Prediction Dataset (subset of MillionSongDataset)</a:t>
            </a:r>
            <a:endParaRPr sz="15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mfortaa Medium"/>
              <a:buChar char="●"/>
            </a:pPr>
            <a:r>
              <a:rPr b="1" lang="en-GB" sz="1500" u="sng">
                <a:latin typeface="Comfortaa"/>
                <a:ea typeface="Comfortaa"/>
                <a:cs typeface="Comfortaa"/>
                <a:sym typeface="Comfortaa"/>
              </a:rPr>
              <a:t>Link:</a:t>
            </a:r>
            <a:r>
              <a:rPr lang="en-GB" sz="1500">
                <a:latin typeface="Comfortaa Medium"/>
                <a:ea typeface="Comfortaa Medium"/>
                <a:cs typeface="Comfortaa Medium"/>
                <a:sym typeface="Comfortaa Medium"/>
              </a:rPr>
              <a:t> </a:t>
            </a:r>
            <a:r>
              <a:rPr b="1" lang="en-GB" sz="1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https://archive.ics.uci.edu/ml/datasets/YearPredictionMSD</a:t>
            </a:r>
            <a:endParaRPr sz="15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fortaa Medium"/>
              <a:buChar char="●"/>
            </a:pPr>
            <a:r>
              <a:rPr lang="en-GB" sz="1500">
                <a:solidFill>
                  <a:srgbClr val="12365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Western and Commercial Tracks from 1922 to 2011</a:t>
            </a:r>
            <a:endParaRPr sz="1500">
              <a:solidFill>
                <a:srgbClr val="123654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23654"/>
              </a:buClr>
              <a:buSzPts val="1500"/>
              <a:buFont typeface="Comfortaa Medium"/>
              <a:buChar char="●"/>
            </a:pPr>
            <a:r>
              <a:rPr lang="en-GB" sz="1500">
                <a:solidFill>
                  <a:srgbClr val="12365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Attributes: 90 </a:t>
            </a:r>
            <a:endParaRPr sz="1500">
              <a:solidFill>
                <a:srgbClr val="123654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123654"/>
              </a:buClr>
              <a:buSzPts val="1500"/>
              <a:buFont typeface="Comfortaa Medium"/>
              <a:buChar char="○"/>
            </a:pPr>
            <a:r>
              <a:rPr lang="en-GB" sz="1500">
                <a:solidFill>
                  <a:srgbClr val="12365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12 timbre average</a:t>
            </a:r>
            <a:endParaRPr sz="1500">
              <a:solidFill>
                <a:srgbClr val="123654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123654"/>
              </a:buClr>
              <a:buSzPts val="1500"/>
              <a:buFont typeface="Comfortaa Medium"/>
              <a:buChar char="○"/>
            </a:pPr>
            <a:r>
              <a:rPr lang="en-GB" sz="1500">
                <a:solidFill>
                  <a:srgbClr val="12365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78 timbre covariance</a:t>
            </a:r>
            <a:endParaRPr sz="1500">
              <a:solidFill>
                <a:srgbClr val="123654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23654"/>
              </a:buClr>
              <a:buSzPts val="1500"/>
              <a:buFont typeface="Comfortaa Medium"/>
              <a:buChar char="●"/>
            </a:pPr>
            <a:r>
              <a:rPr lang="en-GB" sz="1500">
                <a:solidFill>
                  <a:srgbClr val="12365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Instances: 515345</a:t>
            </a:r>
            <a:endParaRPr sz="1800">
              <a:solidFill>
                <a:srgbClr val="123654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/>
          <p:nvPr>
            <p:ph type="title"/>
          </p:nvPr>
        </p:nvSpPr>
        <p:spPr>
          <a:xfrm>
            <a:off x="1303800" y="598575"/>
            <a:ext cx="7030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References</a:t>
            </a:r>
            <a:endParaRPr sz="3100"/>
          </a:p>
        </p:txBody>
      </p:sp>
      <p:sp>
        <p:nvSpPr>
          <p:cNvPr id="433" name="Google Shape;433;p32"/>
          <p:cNvSpPr txBox="1"/>
          <p:nvPr>
            <p:ph idx="1" type="body"/>
          </p:nvPr>
        </p:nvSpPr>
        <p:spPr>
          <a:xfrm>
            <a:off x="1303800" y="13416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3"/>
              </a:rPr>
              <a:t>https://towardsdatascience.com/logistic-regression-detailed-overview-46c4da4303bc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4"/>
              </a:rPr>
              <a:t>https://datagy.io/sklearn-decision-tree-classifier/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5"/>
              </a:rPr>
              <a:t>https://archive.ics.uci.edu/ml/datasets/YearPredictionMSD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6"/>
              </a:rPr>
              <a:t>https://www.geeksforgeeks.org/random-forest-classifier-using-scikit-learn/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7"/>
              </a:rPr>
              <a:t>https://towardsdatascience.com/principal-component-analysis-pca-explained-visually-with-zero-math-1cbf392b9e7d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8"/>
              </a:rPr>
              <a:t>https://www.wgu.edu/blog/neural-networks-deep-learning-explained2003.html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3"/>
          <p:cNvSpPr txBox="1"/>
          <p:nvPr>
            <p:ph type="title"/>
          </p:nvPr>
        </p:nvSpPr>
        <p:spPr>
          <a:xfrm>
            <a:off x="1056750" y="819775"/>
            <a:ext cx="7030500" cy="31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Thank You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Dataset </a:t>
            </a:r>
            <a:r>
              <a:rPr lang="en-GB" sz="3100"/>
              <a:t>Description</a:t>
            </a:r>
            <a:endParaRPr sz="2000"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119450" y="1322775"/>
            <a:ext cx="3331500" cy="26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Comfortaa"/>
              <a:buChar char="●"/>
            </a:pPr>
            <a:r>
              <a:rPr b="1" lang="en-GB" sz="1350" u="sng">
                <a:latin typeface="Comfortaa"/>
                <a:ea typeface="Comfortaa"/>
                <a:cs typeface="Comfortaa"/>
                <a:sym typeface="Comfortaa"/>
              </a:rPr>
              <a:t>Predictive Method</a:t>
            </a:r>
            <a:endParaRPr b="1" sz="1350" u="sng">
              <a:latin typeface="Comfortaa"/>
              <a:ea typeface="Comfortaa"/>
              <a:cs typeface="Comfortaa"/>
              <a:sym typeface="Comfortaa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Comfortaa"/>
              <a:buChar char="●"/>
            </a:pPr>
            <a:r>
              <a:rPr b="1" lang="en-GB" sz="1350">
                <a:latin typeface="Comfortaa"/>
                <a:ea typeface="Comfortaa"/>
                <a:cs typeface="Comfortaa"/>
                <a:sym typeface="Comfortaa"/>
              </a:rPr>
              <a:t>use some variable (</a:t>
            </a:r>
            <a:r>
              <a:rPr b="1" i="1" lang="en-GB" sz="1350">
                <a:latin typeface="Comfortaa"/>
                <a:ea typeface="Comfortaa"/>
                <a:cs typeface="Comfortaa"/>
                <a:sym typeface="Comfortaa"/>
              </a:rPr>
              <a:t>timbre</a:t>
            </a:r>
            <a:r>
              <a:rPr b="1" lang="en-GB" sz="1350">
                <a:latin typeface="Comfortaa"/>
                <a:ea typeface="Comfortaa"/>
                <a:cs typeface="Comfortaa"/>
                <a:sym typeface="Comfortaa"/>
              </a:rPr>
              <a:t>) to predict unknown variable (</a:t>
            </a:r>
            <a:r>
              <a:rPr b="1" i="1" lang="en-GB" sz="1350">
                <a:latin typeface="Comfortaa"/>
                <a:ea typeface="Comfortaa"/>
                <a:cs typeface="Comfortaa"/>
                <a:sym typeface="Comfortaa"/>
              </a:rPr>
              <a:t>song year</a:t>
            </a:r>
            <a:r>
              <a:rPr b="1" lang="en-GB" sz="1350"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 b="1" sz="1350">
              <a:latin typeface="Comfortaa"/>
              <a:ea typeface="Comfortaa"/>
              <a:cs typeface="Comfortaa"/>
              <a:sym typeface="Comfortaa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Comfortaa"/>
              <a:buChar char="●"/>
            </a:pPr>
            <a:r>
              <a:rPr b="1" lang="en-GB" sz="1350">
                <a:latin typeface="Comfortaa"/>
                <a:ea typeface="Comfortaa"/>
                <a:cs typeface="Comfortaa"/>
                <a:sym typeface="Comfortaa"/>
              </a:rPr>
              <a:t>The first column is the label of the record. The next 12 are the timbre average and remaining are timbre covariance.</a:t>
            </a:r>
            <a:endParaRPr b="1" sz="13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92" name="Google Shape;292;p15"/>
          <p:cNvSpPr txBox="1"/>
          <p:nvPr/>
        </p:nvSpPr>
        <p:spPr>
          <a:xfrm>
            <a:off x="9568250" y="1954075"/>
            <a:ext cx="43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3" name="Google Shape;293;p15"/>
          <p:cNvPicPr preferRelativeResize="0"/>
          <p:nvPr/>
        </p:nvPicPr>
        <p:blipFill rotWithShape="1">
          <a:blip r:embed="rId3">
            <a:alphaModFix/>
          </a:blip>
          <a:srcRect b="12188" l="19150" r="49331" t="34772"/>
          <a:stretch/>
        </p:blipFill>
        <p:spPr>
          <a:xfrm>
            <a:off x="5234400" y="1322775"/>
            <a:ext cx="2782100" cy="30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5"/>
          <p:cNvSpPr txBox="1"/>
          <p:nvPr/>
        </p:nvSpPr>
        <p:spPr>
          <a:xfrm>
            <a:off x="6065352" y="4381475"/>
            <a:ext cx="1278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Bree Serif"/>
                <a:ea typeface="Bree Serif"/>
                <a:cs typeface="Bree Serif"/>
                <a:sym typeface="Bree Serif"/>
              </a:rPr>
              <a:t>Figure 1: Dataset Sample</a:t>
            </a:r>
            <a:endParaRPr sz="7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title"/>
          </p:nvPr>
        </p:nvSpPr>
        <p:spPr>
          <a:xfrm>
            <a:off x="1313625" y="600200"/>
            <a:ext cx="70305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accent1"/>
                </a:solidFill>
              </a:rPr>
              <a:t>Part One:Data Pre-Processing</a:t>
            </a:r>
            <a:endParaRPr sz="3100">
              <a:solidFill>
                <a:schemeClr val="accent1"/>
              </a:solidFill>
            </a:endParaRPr>
          </a:p>
        </p:txBody>
      </p:sp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1313625" y="1439825"/>
            <a:ext cx="4123200" cy="20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/>
              <a:t>1.1</a:t>
            </a: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  Feature Extraction</a:t>
            </a:r>
            <a:endParaRPr sz="13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050"/>
              <a:t>1.2</a:t>
            </a: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  Feature Selection</a:t>
            </a:r>
            <a:endParaRPr sz="13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050"/>
              <a:t>1.3</a:t>
            </a: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  Data Visualization	</a:t>
            </a:r>
            <a:endParaRPr sz="13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050"/>
              <a:t>1.4</a:t>
            </a: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  </a:t>
            </a: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PCA (Dimensionality Reduction)</a:t>
            </a:r>
            <a:endParaRPr sz="13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050"/>
              <a:t>1.5</a:t>
            </a: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  Splitting data into </a:t>
            </a: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training</a:t>
            </a: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 and testing</a:t>
            </a:r>
            <a:endParaRPr sz="13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1.6 Balancing the </a:t>
            </a: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imbalanced</a:t>
            </a: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 dataset</a:t>
            </a:r>
            <a:endParaRPr sz="135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1303800" y="5841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100"/>
              <a:t>1.1 Data Cleaning</a:t>
            </a:r>
            <a:endParaRPr sz="3100"/>
          </a:p>
        </p:txBody>
      </p:sp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1372575" y="1445900"/>
            <a:ext cx="7030500" cy="23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Data Preparation is the process of transforming raw data into an understandable format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NULL/Missing values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Drop Duplicate Values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Detecting Outliers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Data Organization for easy analysis</a:t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1.2 Feature Subset Selection</a:t>
            </a:r>
            <a:endParaRPr sz="3100"/>
          </a:p>
        </p:txBody>
      </p:sp>
      <p:sp>
        <p:nvSpPr>
          <p:cNvPr id="312" name="Google Shape;312;p18"/>
          <p:cNvSpPr txBox="1"/>
          <p:nvPr>
            <p:ph idx="1" type="body"/>
          </p:nvPr>
        </p:nvSpPr>
        <p:spPr>
          <a:xfrm>
            <a:off x="1303800" y="1405450"/>
            <a:ext cx="3314100" cy="24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creating a predictive model. </a:t>
            </a:r>
            <a:r>
              <a:rPr lang="en-GB"/>
              <a:t>Feature</a:t>
            </a:r>
            <a:r>
              <a:rPr lang="en-GB"/>
              <a:t> selection is the process of minimizing the number of input variables. It is preferable to limit the number of input variables in order to reduce modeling </a:t>
            </a:r>
            <a:r>
              <a:rPr lang="en-GB"/>
              <a:t>computational</a:t>
            </a:r>
            <a:r>
              <a:rPr lang="en-GB"/>
              <a:t> cost and , in some cases, increase the model performance.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925" y="1405450"/>
            <a:ext cx="2817875" cy="29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8"/>
          <p:cNvSpPr txBox="1"/>
          <p:nvPr/>
        </p:nvSpPr>
        <p:spPr>
          <a:xfrm>
            <a:off x="5900218" y="4363050"/>
            <a:ext cx="159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Bree Serif"/>
                <a:ea typeface="Bree Serif"/>
                <a:cs typeface="Bree Serif"/>
                <a:sym typeface="Bree Serif"/>
              </a:rPr>
              <a:t>Figure 2: Correlation Heatmap</a:t>
            </a:r>
            <a:endParaRPr sz="7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1.3 Data Visualization	</a:t>
            </a:r>
            <a:endParaRPr sz="3100"/>
          </a:p>
        </p:txBody>
      </p:sp>
      <p:sp>
        <p:nvSpPr>
          <p:cNvPr id="320" name="Google Shape;320;p19"/>
          <p:cNvSpPr txBox="1"/>
          <p:nvPr>
            <p:ph idx="1" type="body"/>
          </p:nvPr>
        </p:nvSpPr>
        <p:spPr>
          <a:xfrm>
            <a:off x="1136775" y="1317850"/>
            <a:ext cx="7030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Font typeface="Comfortaa"/>
              <a:buChar char="●"/>
            </a:pP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graphical representation of information and data to understand trends, outliers, and patterns in dataset better.</a:t>
            </a:r>
            <a:endParaRPr sz="135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21" name="Google Shape;3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800" y="1890313"/>
            <a:ext cx="4818449" cy="277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5400" y="2102550"/>
            <a:ext cx="2296476" cy="50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9"/>
          <p:cNvSpPr txBox="1"/>
          <p:nvPr/>
        </p:nvSpPr>
        <p:spPr>
          <a:xfrm>
            <a:off x="4010100" y="4661825"/>
            <a:ext cx="1617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Bree Serif"/>
                <a:ea typeface="Bree Serif"/>
                <a:cs typeface="Bree Serif"/>
                <a:sym typeface="Bree Serif"/>
              </a:rPr>
              <a:t>Figure 3: Dataset Visualization</a:t>
            </a:r>
            <a:endParaRPr sz="7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1.4 </a:t>
            </a:r>
            <a:r>
              <a:rPr lang="en-GB" sz="3100"/>
              <a:t>PCA (</a:t>
            </a:r>
            <a:r>
              <a:rPr lang="en-GB" sz="3100"/>
              <a:t>Dimensionality Reduction</a:t>
            </a:r>
            <a:r>
              <a:rPr lang="en-GB" sz="3100"/>
              <a:t>)</a:t>
            </a:r>
            <a:endParaRPr sz="3100"/>
          </a:p>
        </p:txBody>
      </p:sp>
      <p:sp>
        <p:nvSpPr>
          <p:cNvPr id="329" name="Google Shape;329;p20"/>
          <p:cNvSpPr txBox="1"/>
          <p:nvPr>
            <p:ph idx="1" type="body"/>
          </p:nvPr>
        </p:nvSpPr>
        <p:spPr>
          <a:xfrm>
            <a:off x="1166225" y="1416125"/>
            <a:ext cx="70305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Comfortaa"/>
              <a:buChar char="●"/>
            </a:pP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interested in the components that maximize the variance</a:t>
            </a:r>
            <a:endParaRPr sz="135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30" name="Google Shape;3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999675"/>
            <a:ext cx="3139050" cy="5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800" y="2565950"/>
            <a:ext cx="3139050" cy="90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800" y="3525150"/>
            <a:ext cx="3139050" cy="89289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0"/>
          <p:cNvSpPr txBox="1"/>
          <p:nvPr/>
        </p:nvSpPr>
        <p:spPr>
          <a:xfrm>
            <a:off x="3700403" y="4457275"/>
            <a:ext cx="137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Bree Serif"/>
                <a:ea typeface="Bree Serif"/>
                <a:cs typeface="Bree Serif"/>
                <a:sym typeface="Bree Serif"/>
              </a:rPr>
              <a:t>Figure 4: PCA</a:t>
            </a:r>
            <a:endParaRPr sz="8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34" name="Google Shape;3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6225" y="2506900"/>
            <a:ext cx="3548075" cy="13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0"/>
          <p:cNvSpPr txBox="1"/>
          <p:nvPr/>
        </p:nvSpPr>
        <p:spPr>
          <a:xfrm>
            <a:off x="4806600" y="3990525"/>
            <a:ext cx="348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Nunito"/>
                <a:ea typeface="Nunito"/>
                <a:cs typeface="Nunito"/>
                <a:sym typeface="Nunito"/>
              </a:rPr>
              <a:t>From </a:t>
            </a:r>
            <a:r>
              <a:rPr lang="en-GB" sz="7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https://github.com/raghav1810/Music-analysis-and-Year-prediction/blob/master/release-year-prediction-on-msd.ipynb</a:t>
            </a:r>
            <a:endParaRPr sz="7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/>
          <p:nvPr>
            <p:ph type="title"/>
          </p:nvPr>
        </p:nvSpPr>
        <p:spPr>
          <a:xfrm>
            <a:off x="1222375" y="4153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1.4 PCA (Dimensionality Reduction)</a:t>
            </a:r>
            <a:endParaRPr sz="3100"/>
          </a:p>
        </p:txBody>
      </p:sp>
      <p:sp>
        <p:nvSpPr>
          <p:cNvPr id="341" name="Google Shape;341;p21"/>
          <p:cNvSpPr txBox="1"/>
          <p:nvPr>
            <p:ph idx="1" type="body"/>
          </p:nvPr>
        </p:nvSpPr>
        <p:spPr>
          <a:xfrm>
            <a:off x="1303800" y="1597875"/>
            <a:ext cx="3382800" cy="1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2" name="Google Shape;342;p21"/>
          <p:cNvSpPr txBox="1"/>
          <p:nvPr/>
        </p:nvSpPr>
        <p:spPr>
          <a:xfrm>
            <a:off x="1303800" y="1468775"/>
            <a:ext cx="31680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mfortaa"/>
              <a:buChar char="●"/>
            </a:pPr>
            <a:r>
              <a:rPr lang="en-GB" sz="13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We only kept transformed features that accounted for 95% of the variance</a:t>
            </a:r>
            <a:endParaRPr sz="1300"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mfortaa"/>
              <a:buChar char="●"/>
            </a:pPr>
            <a:r>
              <a:rPr lang="en-GB" sz="13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Those were first 17 features</a:t>
            </a:r>
            <a:endParaRPr sz="1300"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43" name="Google Shape;3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201" y="1073200"/>
            <a:ext cx="3573699" cy="354752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1"/>
          <p:cNvSpPr txBox="1"/>
          <p:nvPr/>
        </p:nvSpPr>
        <p:spPr>
          <a:xfrm>
            <a:off x="6156065" y="4620725"/>
            <a:ext cx="13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highlight>
                  <a:schemeClr val="lt1"/>
                </a:highlight>
                <a:latin typeface="Bree Serif"/>
                <a:ea typeface="Bree Serif"/>
                <a:cs typeface="Bree Serif"/>
                <a:sym typeface="Bree Serif"/>
              </a:rPr>
              <a:t>Figure 5:</a:t>
            </a:r>
            <a:r>
              <a:rPr lang="en-GB" sz="700">
                <a:highlight>
                  <a:schemeClr val="lt1"/>
                </a:highlight>
                <a:latin typeface="Bree Serif"/>
                <a:ea typeface="Bree Serif"/>
                <a:cs typeface="Bree Serif"/>
                <a:sym typeface="Bree Serif"/>
              </a:rPr>
              <a:t> Scatter plot of transformed data</a:t>
            </a:r>
            <a:endParaRPr sz="200">
              <a:highlight>
                <a:schemeClr val="lt1"/>
              </a:highlight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